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0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979"/>
    <p:restoredTop sz="94702"/>
  </p:normalViewPr>
  <p:slideViewPr>
    <p:cSldViewPr snapToGrid="0" snapToObjects="1">
      <p:cViewPr varScale="1">
        <p:scale>
          <a:sx n="111" d="100"/>
          <a:sy n="111" d="100"/>
        </p:scale>
        <p:origin x="248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9CA562-7BCB-784A-A1BC-9FC3E74B5384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694DF-936D-EA4B-AAAD-BA83766D5C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537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:notes"/>
          <p:cNvSpPr txBox="1">
            <a:spLocks noGrp="1"/>
          </p:cNvSpPr>
          <p:nvPr>
            <p:ph type="sldNum" idx="12"/>
          </p:nvPr>
        </p:nvSpPr>
        <p:spPr>
          <a:xfrm>
            <a:off x="6042320" y="9493393"/>
            <a:ext cx="169918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tabLst/>
              <a:defRPr/>
            </a:pPr>
            <a:fld id="{00000000-1234-1234-1234-123412341234}" type="slidenum">
              <a:rPr kumimoji="0" lang="en-AU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  <a:tabLst/>
                <a:defRPr/>
              </a:pPr>
              <a:t>2</a:t>
            </a:fld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7" name="Google Shape;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4186238" y="1265238"/>
            <a:ext cx="14935201" cy="8401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" name="Google Shape;18;p1:notes"/>
          <p:cNvSpPr txBox="1">
            <a:spLocks noGrp="1"/>
          </p:cNvSpPr>
          <p:nvPr>
            <p:ph type="body" idx="1"/>
          </p:nvPr>
        </p:nvSpPr>
        <p:spPr>
          <a:xfrm>
            <a:off x="789535" y="605318"/>
            <a:ext cx="547079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AU" b="1" dirty="0"/>
              <a:t>Hypothesis: </a:t>
            </a:r>
            <a:r>
              <a:rPr lang="en-AU" sz="12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Hypothesis with an emphasis on SMART principles. </a:t>
            </a:r>
            <a:r>
              <a:rPr lang="en-AU" sz="12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AU" sz="1200" b="1" i="1" dirty="0"/>
              <a:t>S – Specific, M – Measurable, A – Achievable, R – Realistic, T – Timebound). </a:t>
            </a:r>
            <a:r>
              <a:rPr lang="en-AU" sz="1200" b="0" i="0" dirty="0"/>
              <a:t>If you cannot do this, you </a:t>
            </a:r>
            <a:r>
              <a:rPr lang="en-AU" sz="1200" b="1" i="0" dirty="0"/>
              <a:t>do not</a:t>
            </a:r>
            <a:r>
              <a:rPr lang="en-AU" sz="1200" b="0" i="0" dirty="0"/>
              <a:t> have a good grasp on the business problem.</a:t>
            </a:r>
            <a:endParaRPr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AU" b="1" dirty="0"/>
              <a:t>Context: </a:t>
            </a:r>
            <a:r>
              <a:rPr lang="en-AU" sz="1200" dirty="0"/>
              <a:t>With context, we have </a:t>
            </a:r>
            <a:r>
              <a:rPr lang="en-AU" sz="1200" b="1" u="sng" dirty="0"/>
              <a:t>clearly identified the problem at hand </a:t>
            </a:r>
            <a:r>
              <a:rPr lang="en-AU" sz="1200" dirty="0"/>
              <a:t>and have elucidated on how our initiative may solve this problem, alongside the commercial implications this will have on the business.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b="1" dirty="0"/>
              <a:t>Criteria for Success</a:t>
            </a:r>
            <a:r>
              <a:rPr lang="en-AU" b="0" dirty="0"/>
              <a:t>: Clearly defining the criteria for success ensures that the scope of your work is clearly defined and understood. Otherwise, if this isn’t defined – your work will never end which will result in mismatched expectations.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b="1" dirty="0"/>
              <a:t>Scope of Solution Space: </a:t>
            </a:r>
            <a:r>
              <a:rPr lang="en-AU" b="0" dirty="0"/>
              <a:t>Scoping out the solution space ensures that the business initiative is SPECIFIC for a certain segment or area. This prevents solutions that have been developed being scaled and applied for all other business units that the solution may not be responsible or scalable for.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b="1" dirty="0"/>
              <a:t>Constraints within Solution Space: </a:t>
            </a:r>
            <a:r>
              <a:rPr lang="en-AU" b="0" dirty="0"/>
              <a:t>Looking forward, what are the foreseeable problems we are likely to encounter? Could this be stakeholder resistance? Could this be we don’t have access to the right data?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b="1" dirty="0"/>
              <a:t>Stakeholders to provide key insight: </a:t>
            </a:r>
            <a:r>
              <a:rPr lang="en-AU" b="0" dirty="0"/>
              <a:t>Who are the people I need to speak to, to get the answers I need for my data analysis?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b="1" dirty="0"/>
              <a:t>What key data sources are required</a:t>
            </a:r>
            <a:r>
              <a:rPr lang="en-AU" b="0" dirty="0"/>
              <a:t>?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AU" b="0" dirty="0"/>
              <a:t>Based off my discussions with the key stakeholders – can we clearly list out all the data sources we need so we can make a highly targeted request as opposed to a scatter-gun approach where we ask for a bit of everything?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606843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C443F-937C-554C-9EB2-155AE8955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18192E-3A0B-3B4D-B6A0-FD1677395F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753C3-F82D-6448-8323-031F321F1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9FD71-DCEF-5741-9BDD-70C3264D7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A4D6A-4566-5447-9D2F-AF985A94C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949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4063-5D6B-6247-BC23-0EE21BCCB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4B716C-B56A-0444-BAEB-DCAFE1E21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059E9-292B-AF4E-9642-9EC5391C1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B6E9F-52AB-B840-A27D-A99B659D2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1E008-D934-5F47-92F2-B3EF422B4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30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0F825A-7927-8E49-A6FE-F4B20DA245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18389E-9E09-0C40-8605-83C771FF4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12E53-536D-CC48-A8BB-09A6AF5EA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5515F-989B-5447-B6DA-AA38A1777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ADD23-882B-3E45-9A1A-DBDDF6F92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2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33261" y="234864"/>
            <a:ext cx="11725484" cy="298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8403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D9B3A-0B15-704E-8039-34C8EACC7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92593-7345-AD42-9460-EC34627E1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EF1A1-7ADB-C645-8A85-3E6F28E9D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05FC5-B50A-DA4B-872A-3BD6854AF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05C0A-D495-4E4B-88FA-27E5D1C8A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67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AA95B-9DEC-8C46-AF92-E676A6DBC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46933-EAC9-EE43-B9AD-00A05DB26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4D170-CAF2-5B44-80A6-D66389620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3BEA3-F3EB-5741-B300-0F6AE69F8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5406B-E155-1548-81E3-5DBED7E62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567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AC31E-B628-C148-903A-A13AF9CE3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8BC21-E385-2E4A-AC81-9F9527AD56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8CDE5-0092-E744-B10D-AF9353578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C42758-F4E4-024E-B548-A6810E9EB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8552E3-D237-9642-A038-CD1F35BC9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BCD0D2-B202-0041-BC92-E65B4B3E5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208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7CC80-578E-3D42-BE5A-FF625DFD9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696B33-3D7E-4A4D-98C6-9104F66DD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01CBE7-90C3-324E-AA24-B735E4F34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D63B13-F535-9E47-A9BD-0D932ADCB0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F072BD-262E-5F4C-9774-C69AC45E7E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3D7565-BD4B-5948-A538-FD410678E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1BBAE5-F0BC-054A-85C5-14C1F7BDB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4AA0B1-7B70-D646-82AD-F1E7A8D09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488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9404-0469-104C-96DF-24211F562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2F5128-10DA-3A4E-B41C-AA87616E8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2E57A7-AEE8-BE49-BFCE-43C8C2A9C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F25CCB-7C86-8840-AE92-5780C6A1D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10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2EA7DE-DF65-BA43-8789-3BE9AA496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5554C-0705-3D4A-A519-DFBA12F41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3F9DAE-D24D-8E4F-A434-7E80263E5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074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83946-74FC-3E41-8ACB-1996751AC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DCB13-73E4-1B45-9D37-A15C9E63A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ECB986-9DEA-D54B-B702-C2DD11B96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84FF6-FD2D-7847-8FAC-F8710A47B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38CC5-7D3C-BF44-8D6A-DC2036BD7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8F05A-F26E-1B41-96F9-352FC3B66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7F952-F4EE-3A4A-9E47-593F61F0D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263E84-EF6F-1C40-8295-4A2F96473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3325E7-273E-9242-A382-14E998F4D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1138E-458C-9B46-B43B-6937C11B0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0CEAF-9A81-A141-A375-A848B542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82C7F-07D8-464D-BECE-1D59BFE8D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74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069ADA-AB6A-F440-9959-37BC21327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D0A78-D95C-1D47-94A9-722971426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9A686-C807-104F-A9F6-939B35FE8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53385-9896-0D41-8F30-FAF5486A31DE}" type="datetimeFigureOut">
              <a:rPr lang="en-US" smtClean="0"/>
              <a:t>12/14/20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BE077-C4C3-4F4C-B62C-A51537BE47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4CBDD-5787-674B-9C71-45E0D5585F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8E12A7-B1CF-0F48-8101-F7A45F911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65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1064592" y="37255"/>
            <a:ext cx="894152" cy="124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6"/>
              <a:buFont typeface="Arial"/>
              <a:buNone/>
            </a:pPr>
            <a:endParaRPr sz="816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3124132" y="2570857"/>
            <a:ext cx="5853024" cy="125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814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40"/>
              <a:buFont typeface="Arial"/>
              <a:buChar char="▪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293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58"/>
              <a:buFont typeface="Arial"/>
              <a:buChar char="–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293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58"/>
              <a:buFont typeface="Arial"/>
              <a:buChar char="▫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2080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2080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2080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2080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2080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2"/>
              <a:buFont typeface="Arial"/>
              <a:buChar char="-"/>
              <a:defRPr sz="16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233261" y="234864"/>
            <a:ext cx="11725484" cy="298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939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56515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99B69-B181-1E44-AD07-B07BA73791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Guided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A444A3-E720-FE45-8343-B3F8728D6A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Best ticket price for Big Mountain Resort</a:t>
            </a:r>
          </a:p>
        </p:txBody>
      </p:sp>
    </p:spTree>
    <p:extLst>
      <p:ext uri="{BB962C8B-B14F-4D97-AF65-F5344CB8AC3E}">
        <p14:creationId xmlns:p14="http://schemas.microsoft.com/office/powerpoint/2010/main" val="3270266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8552C8-A66C-B243-9027-39F56E5B10AD}"/>
              </a:ext>
            </a:extLst>
          </p:cNvPr>
          <p:cNvGrpSpPr/>
          <p:nvPr/>
        </p:nvGrpSpPr>
        <p:grpSpPr>
          <a:xfrm>
            <a:off x="1464733" y="116632"/>
            <a:ext cx="9171828" cy="6613104"/>
            <a:chOff x="1645750" y="116632"/>
            <a:chExt cx="8809794" cy="6613104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68084C4-19EF-C640-82EA-C0D3B850B42F}"/>
                </a:ext>
              </a:extLst>
            </p:cNvPr>
            <p:cNvGrpSpPr/>
            <p:nvPr/>
          </p:nvGrpSpPr>
          <p:grpSpPr>
            <a:xfrm>
              <a:off x="1645750" y="116632"/>
              <a:ext cx="8409428" cy="1137079"/>
              <a:chOff x="1645750" y="116632"/>
              <a:chExt cx="8409428" cy="1137079"/>
            </a:xfrm>
          </p:grpSpPr>
          <p:sp>
            <p:nvSpPr>
              <p:cNvPr id="44" name="Google Shape;44;p1"/>
              <p:cNvSpPr/>
              <p:nvPr/>
            </p:nvSpPr>
            <p:spPr>
              <a:xfrm>
                <a:off x="9623130" y="707129"/>
                <a:ext cx="432048" cy="205317"/>
              </a:xfrm>
              <a:prstGeom prst="chevron">
                <a:avLst>
                  <a:gd name="adj" fmla="val 50000"/>
                </a:avLst>
              </a:prstGeom>
              <a:solidFill>
                <a:schemeClr val="accent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SzPts val="1200"/>
                </a:pPr>
                <a:r>
                  <a:rPr lang="en-AU" sz="1200" b="1" kern="0" dirty="0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H</a:t>
                </a:r>
                <a:endParaRPr sz="1400" kern="0" dirty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45;p1"/>
              <p:cNvSpPr/>
              <p:nvPr/>
            </p:nvSpPr>
            <p:spPr>
              <a:xfrm>
                <a:off x="1645750" y="116632"/>
                <a:ext cx="7724912" cy="1137079"/>
              </a:xfrm>
              <a:prstGeom prst="wedgeRectCallout">
                <a:avLst>
                  <a:gd name="adj1" fmla="val 53513"/>
                  <a:gd name="adj2" fmla="val 6588"/>
                </a:avLst>
              </a:prstGeom>
              <a:solidFill>
                <a:srgbClr val="FEF2D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SzPts val="1800"/>
                </a:pPr>
                <a:endParaRPr kern="0">
                  <a:solidFill>
                    <a:srgbClr val="002C46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2E2EE5B-D9F2-B544-B022-E9186377FA79}"/>
                </a:ext>
              </a:extLst>
            </p:cNvPr>
            <p:cNvGrpSpPr/>
            <p:nvPr/>
          </p:nvGrpSpPr>
          <p:grpSpPr>
            <a:xfrm>
              <a:off x="1661949" y="540902"/>
              <a:ext cx="8793595" cy="6188834"/>
              <a:chOff x="1661949" y="540902"/>
              <a:chExt cx="8793595" cy="6188834"/>
            </a:xfrm>
          </p:grpSpPr>
          <p:sp>
            <p:nvSpPr>
              <p:cNvPr id="39" name="Google Shape;39;p1"/>
              <p:cNvSpPr/>
              <p:nvPr/>
            </p:nvSpPr>
            <p:spPr>
              <a:xfrm>
                <a:off x="8157337" y="6524419"/>
                <a:ext cx="432048" cy="205317"/>
              </a:xfrm>
              <a:prstGeom prst="chevron">
                <a:avLst>
                  <a:gd name="adj" fmla="val 50000"/>
                </a:avLst>
              </a:prstGeom>
              <a:solidFill>
                <a:schemeClr val="accent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SzPts val="1200"/>
                </a:pPr>
                <a:r>
                  <a:rPr lang="en-AU" sz="1200" b="1" kern="0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H</a:t>
                </a:r>
                <a:endParaRPr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8552512" y="6513711"/>
                <a:ext cx="432048" cy="216024"/>
              </a:xfrm>
              <a:prstGeom prst="chevron">
                <a:avLst>
                  <a:gd name="adj" fmla="val 50000"/>
                </a:avLst>
              </a:pr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SzPts val="1200"/>
                </a:pPr>
                <a:r>
                  <a:rPr lang="en-AU" sz="1200" b="1" kern="0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D</a:t>
                </a:r>
                <a:endParaRPr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41;p1"/>
              <p:cNvSpPr/>
              <p:nvPr/>
            </p:nvSpPr>
            <p:spPr>
              <a:xfrm>
                <a:off x="8976320" y="6503004"/>
                <a:ext cx="432048" cy="216024"/>
              </a:xfrm>
              <a:prstGeom prst="chevron">
                <a:avLst>
                  <a:gd name="adj" fmla="val 50000"/>
                </a:avLst>
              </a:pr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SzPts val="1200"/>
                </a:pPr>
                <a:r>
                  <a:rPr lang="en-AU" sz="1200" b="1" kern="0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E</a:t>
                </a:r>
                <a:endParaRPr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9370662" y="6508081"/>
                <a:ext cx="432048" cy="216024"/>
              </a:xfrm>
              <a:prstGeom prst="chevron">
                <a:avLst>
                  <a:gd name="adj" fmla="val 50000"/>
                </a:avLst>
              </a:pr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SzPts val="1200"/>
                </a:pPr>
                <a:r>
                  <a:rPr lang="en-AU" sz="1200" b="1" kern="0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I</a:t>
                </a:r>
                <a:endParaRPr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1"/>
              <p:cNvSpPr/>
              <p:nvPr/>
            </p:nvSpPr>
            <p:spPr>
              <a:xfrm>
                <a:off x="9769692" y="6503004"/>
                <a:ext cx="432048" cy="216024"/>
              </a:xfrm>
              <a:prstGeom prst="chevron">
                <a:avLst>
                  <a:gd name="adj" fmla="val 50000"/>
                </a:avLst>
              </a:pr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>
                  <a:buClr>
                    <a:srgbClr val="000000"/>
                  </a:buClr>
                  <a:buSzPts val="1200"/>
                </a:pPr>
                <a:r>
                  <a:rPr lang="en-AU" sz="1200" b="1" kern="0">
                    <a:solidFill>
                      <a:srgbClr val="FFFFFF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P</a:t>
                </a:r>
                <a:endParaRPr sz="1400" kern="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4A785170-CA0A-7148-AD17-24DCBEB156A6}"/>
                  </a:ext>
                </a:extLst>
              </p:cNvPr>
              <p:cNvGrpSpPr/>
              <p:nvPr/>
            </p:nvGrpSpPr>
            <p:grpSpPr>
              <a:xfrm>
                <a:off x="1661949" y="540902"/>
                <a:ext cx="8793595" cy="5716175"/>
                <a:chOff x="1661949" y="540902"/>
                <a:chExt cx="8793595" cy="5716175"/>
              </a:xfrm>
            </p:grpSpPr>
            <p:grpSp>
              <p:nvGrpSpPr>
                <p:cNvPr id="2" name="Group 1">
                  <a:extLst>
                    <a:ext uri="{FF2B5EF4-FFF2-40B4-BE49-F238E27FC236}">
                      <a16:creationId xmlns:a16="http://schemas.microsoft.com/office/drawing/2014/main" id="{ECD06B00-8ED6-B248-B34D-77ABA4AA007C}"/>
                    </a:ext>
                  </a:extLst>
                </p:cNvPr>
                <p:cNvGrpSpPr/>
                <p:nvPr/>
              </p:nvGrpSpPr>
              <p:grpSpPr>
                <a:xfrm>
                  <a:off x="1661949" y="1576014"/>
                  <a:ext cx="8793595" cy="4681063"/>
                  <a:chOff x="1661949" y="1576014"/>
                  <a:chExt cx="8793595" cy="4681063"/>
                </a:xfrm>
              </p:grpSpPr>
              <p:sp>
                <p:nvSpPr>
                  <p:cNvPr id="20" name="Google Shape;20;p1"/>
                  <p:cNvSpPr/>
                  <p:nvPr/>
                </p:nvSpPr>
                <p:spPr>
                  <a:xfrm>
                    <a:off x="1661949" y="1576014"/>
                    <a:ext cx="4344156" cy="4681063"/>
                  </a:xfrm>
                  <a:prstGeom prst="rect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accent5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endParaRPr sz="1428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1" name="Google Shape;21;p1"/>
                  <p:cNvSpPr/>
                  <p:nvPr/>
                </p:nvSpPr>
                <p:spPr>
                  <a:xfrm>
                    <a:off x="6111388" y="1576014"/>
                    <a:ext cx="4344156" cy="4681063"/>
                  </a:xfrm>
                  <a:prstGeom prst="rect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accent5"/>
                    </a:solidFill>
                    <a:prstDash val="solid"/>
                    <a:miter lim="800000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endParaRPr sz="1428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" name="Google Shape;22;p1"/>
                  <p:cNvSpPr/>
                  <p:nvPr/>
                </p:nvSpPr>
                <p:spPr>
                  <a:xfrm>
                    <a:off x="1742937" y="1618128"/>
                    <a:ext cx="288315" cy="288315"/>
                  </a:xfrm>
                  <a:prstGeom prst="rect">
                    <a:avLst/>
                  </a:prstGeom>
                  <a:solidFill>
                    <a:srgbClr val="F1A205"/>
                  </a:solidFill>
                  <a:ln>
                    <a:noFill/>
                  </a:ln>
                </p:spPr>
                <p:txBody>
                  <a:bodyPr spcFirstLastPara="1" wrap="square" lIns="47575" tIns="47575" rIns="47575" bIns="47575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1</a:t>
                    </a:r>
                    <a:endParaRPr sz="1428" kern="0">
                      <a:solidFill>
                        <a:srgbClr val="FFFFFF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" name="Google Shape;23;p1"/>
                  <p:cNvSpPr/>
                  <p:nvPr/>
                </p:nvSpPr>
                <p:spPr>
                  <a:xfrm>
                    <a:off x="6192376" y="1618128"/>
                    <a:ext cx="288315" cy="288315"/>
                  </a:xfrm>
                  <a:prstGeom prst="rect">
                    <a:avLst/>
                  </a:prstGeom>
                  <a:solidFill>
                    <a:srgbClr val="F1A205"/>
                  </a:solidFill>
                  <a:ln>
                    <a:noFill/>
                  </a:ln>
                </p:spPr>
                <p:txBody>
                  <a:bodyPr spcFirstLastPara="1" wrap="square" lIns="47575" tIns="47575" rIns="47575" bIns="47575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4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" name="Google Shape;24;p1"/>
                  <p:cNvSpPr/>
                  <p:nvPr/>
                </p:nvSpPr>
                <p:spPr>
                  <a:xfrm>
                    <a:off x="2125195" y="1650182"/>
                    <a:ext cx="3597454" cy="22420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002C46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Context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" name="Google Shape;25;p1"/>
                  <p:cNvSpPr/>
                  <p:nvPr/>
                </p:nvSpPr>
                <p:spPr>
                  <a:xfrm>
                    <a:off x="6574634" y="1650182"/>
                    <a:ext cx="3597454" cy="22420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 dirty="0">
                        <a:solidFill>
                          <a:srgbClr val="002C46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Constraints within solution space</a:t>
                    </a:r>
                    <a:endParaRPr sz="1400" kern="0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" name="Google Shape;26;p1"/>
                  <p:cNvSpPr/>
                  <p:nvPr/>
                </p:nvSpPr>
                <p:spPr>
                  <a:xfrm>
                    <a:off x="6192376" y="3207097"/>
                    <a:ext cx="288315" cy="288315"/>
                  </a:xfrm>
                  <a:prstGeom prst="rect">
                    <a:avLst/>
                  </a:prstGeom>
                  <a:solidFill>
                    <a:srgbClr val="F1A205"/>
                  </a:solidFill>
                  <a:ln>
                    <a:noFill/>
                  </a:ln>
                </p:spPr>
                <p:txBody>
                  <a:bodyPr spcFirstLastPara="1" wrap="square" lIns="47575" tIns="47575" rIns="47575" bIns="47575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5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" name="Google Shape;27;p1"/>
                  <p:cNvSpPr/>
                  <p:nvPr/>
                </p:nvSpPr>
                <p:spPr>
                  <a:xfrm>
                    <a:off x="1742937" y="3207097"/>
                    <a:ext cx="288315" cy="288315"/>
                  </a:xfrm>
                  <a:prstGeom prst="rect">
                    <a:avLst/>
                  </a:prstGeom>
                  <a:solidFill>
                    <a:srgbClr val="F1A205"/>
                  </a:solidFill>
                  <a:ln>
                    <a:noFill/>
                  </a:ln>
                </p:spPr>
                <p:txBody>
                  <a:bodyPr spcFirstLastPara="1" wrap="square" lIns="47575" tIns="47575" rIns="47575" bIns="47575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2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" name="Google Shape;28;p1"/>
                  <p:cNvSpPr/>
                  <p:nvPr/>
                </p:nvSpPr>
                <p:spPr>
                  <a:xfrm>
                    <a:off x="2125195" y="3239153"/>
                    <a:ext cx="3597454" cy="22420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002C46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Criteria for success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" name="Google Shape;29;p1"/>
                  <p:cNvSpPr/>
                  <p:nvPr/>
                </p:nvSpPr>
                <p:spPr>
                  <a:xfrm>
                    <a:off x="6574634" y="3239153"/>
                    <a:ext cx="3597454" cy="22420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002C46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Stakeholders to provide key insight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" name="Google Shape;30;p1"/>
                  <p:cNvSpPr/>
                  <p:nvPr/>
                </p:nvSpPr>
                <p:spPr>
                  <a:xfrm>
                    <a:off x="1742937" y="4797686"/>
                    <a:ext cx="288315" cy="288315"/>
                  </a:xfrm>
                  <a:prstGeom prst="rect">
                    <a:avLst/>
                  </a:prstGeom>
                  <a:solidFill>
                    <a:srgbClr val="F1A205"/>
                  </a:solidFill>
                  <a:ln>
                    <a:noFill/>
                  </a:ln>
                </p:spPr>
                <p:txBody>
                  <a:bodyPr spcFirstLastPara="1" wrap="square" lIns="47575" tIns="47575" rIns="47575" bIns="47575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3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" name="Google Shape;31;p1"/>
                  <p:cNvSpPr/>
                  <p:nvPr/>
                </p:nvSpPr>
                <p:spPr>
                  <a:xfrm>
                    <a:off x="6192376" y="4797686"/>
                    <a:ext cx="288315" cy="288315"/>
                  </a:xfrm>
                  <a:prstGeom prst="rect">
                    <a:avLst/>
                  </a:prstGeom>
                  <a:solidFill>
                    <a:srgbClr val="F1A205"/>
                  </a:solidFill>
                  <a:ln>
                    <a:noFill/>
                  </a:ln>
                </p:spPr>
                <p:txBody>
                  <a:bodyPr spcFirstLastPara="1" wrap="square" lIns="47575" tIns="47575" rIns="47575" bIns="47575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FFFFFF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6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" name="Google Shape;32;p1"/>
                  <p:cNvSpPr/>
                  <p:nvPr/>
                </p:nvSpPr>
                <p:spPr>
                  <a:xfrm>
                    <a:off x="2125195" y="4831972"/>
                    <a:ext cx="3597454" cy="21974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002C46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Scope of solution space 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" name="Google Shape;33;p1"/>
                  <p:cNvSpPr/>
                  <p:nvPr/>
                </p:nvSpPr>
                <p:spPr>
                  <a:xfrm>
                    <a:off x="6574634" y="4829742"/>
                    <a:ext cx="3597454" cy="22420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0" tIns="0" rIns="0" bIns="0" anchor="ctr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  <a:buSzPts val="1428"/>
                    </a:pPr>
                    <a:r>
                      <a:rPr lang="en-AU" sz="1428" kern="0">
                        <a:solidFill>
                          <a:srgbClr val="002C46"/>
                        </a:solidFill>
                        <a:latin typeface="Arial"/>
                        <a:cs typeface="Arial"/>
                        <a:sym typeface="Arial"/>
                      </a:rPr>
                      <a:t>Key</a:t>
                    </a:r>
                    <a:r>
                      <a:rPr lang="en-AU" sz="1428" kern="0">
                        <a:solidFill>
                          <a:srgbClr val="002C46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 data sources </a:t>
                    </a:r>
                    <a:endParaRPr sz="1400" kern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" name="Google Shape;34;p1"/>
                  <p:cNvSpPr txBox="1"/>
                  <p:nvPr/>
                </p:nvSpPr>
                <p:spPr>
                  <a:xfrm>
                    <a:off x="1667108" y="1964976"/>
                    <a:ext cx="4324418" cy="1245854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>
                      <a:buClr>
                        <a:srgbClr val="000000"/>
                      </a:buClr>
                    </a:pPr>
                    <a:r>
                      <a:rPr lang="en-US" sz="110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The Big Mountain </a:t>
                    </a:r>
                    <a:r>
                      <a:rPr lang="en-AU" sz="110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Resort's pricing strategy has been to charge a premium above the average price of resorts in its market segment.</a:t>
                    </a:r>
                    <a:r>
                      <a:rPr lang="en-US" sz="110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 The additional chair lift which is recently installed increases their operating costs by $1,540,000 this season. We need to implement a more data-driven business strategy to find a better value for ticket price.</a:t>
                    </a:r>
                  </a:p>
                  <a:p>
                    <a:pPr>
                      <a:buClr>
                        <a:srgbClr val="000000"/>
                      </a:buClr>
                    </a:pPr>
                    <a:r>
                      <a:rPr lang="en-AU" sz="107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 </a:t>
                    </a:r>
                    <a:endParaRPr sz="1400" kern="0" dirty="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" name="Google Shape;35;p1"/>
                  <p:cNvSpPr txBox="1"/>
                  <p:nvPr/>
                </p:nvSpPr>
                <p:spPr>
                  <a:xfrm>
                    <a:off x="1667108" y="3538875"/>
                    <a:ext cx="4324418" cy="116000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AU" sz="1071" b="1" kern="0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Increase revenue</a:t>
                    </a:r>
                    <a:endParaRPr lang="en-AU" sz="1071" b="1" kern="0" dirty="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</a:endParaRPr>
                  </a:p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AU" sz="1071" b="1" kern="0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Cut costs without undermining the ticket price</a:t>
                    </a:r>
                  </a:p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AU" sz="1071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Support an even higher ticket price</a:t>
                    </a:r>
                    <a:endParaRPr lang="en-AU" sz="1071" b="1" kern="0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" name="Google Shape;36;p1"/>
                  <p:cNvSpPr txBox="1"/>
                  <p:nvPr/>
                </p:nvSpPr>
                <p:spPr>
                  <a:xfrm>
                    <a:off x="1710842" y="5184805"/>
                    <a:ext cx="4324418" cy="751488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AU" sz="107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Ticket price for this season</a:t>
                    </a:r>
                  </a:p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AU" sz="107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Investment strategy</a:t>
                    </a:r>
                    <a:endParaRPr sz="1070" b="1" kern="0" dirty="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" name="Google Shape;37;p1"/>
                  <p:cNvSpPr txBox="1"/>
                  <p:nvPr/>
                </p:nvSpPr>
                <p:spPr>
                  <a:xfrm>
                    <a:off x="6082232" y="1963920"/>
                    <a:ext cx="4324418" cy="108106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AU" sz="107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A suspicion that Big Mountain is not capitalizing on its facilities as much as it could.</a:t>
                    </a:r>
                  </a:p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AU" sz="107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Basing their pricing on just the market average does not provide the business with a good sense of how important some facilities are compared to others, and this hampers investment strategy.</a:t>
                    </a:r>
                  </a:p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endParaRPr sz="1070" b="1" kern="0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" name="Google Shape;38;p1"/>
                  <p:cNvSpPr txBox="1"/>
                  <p:nvPr/>
                </p:nvSpPr>
                <p:spPr>
                  <a:xfrm>
                    <a:off x="6114928" y="5085175"/>
                    <a:ext cx="4324418" cy="108106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US" sz="1070" b="1" kern="0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rPr>
                      <a:t>A single CSV file from the database manager</a:t>
                    </a:r>
                    <a:endParaRPr sz="1070" b="1" kern="0" dirty="0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7" name="Google Shape;47;p1"/>
                  <p:cNvSpPr txBox="1"/>
                  <p:nvPr/>
                </p:nvSpPr>
                <p:spPr>
                  <a:xfrm>
                    <a:off x="6131126" y="3547601"/>
                    <a:ext cx="4324418" cy="108106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US" sz="107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Jimmy Blackburn, the Director of Operations</a:t>
                    </a:r>
                  </a:p>
                  <a:p>
                    <a:pPr marL="171450" indent="-171450">
                      <a:buClr>
                        <a:srgbClr val="000000"/>
                      </a:buClr>
                      <a:buFont typeface="Arial" panose="020B0604020202020204" pitchFamily="34" charset="0"/>
                      <a:buChar char="•"/>
                    </a:pPr>
                    <a:r>
                      <a:rPr lang="en-US" sz="1070" b="1" kern="0" dirty="0">
                        <a:solidFill>
                          <a:srgbClr val="000000"/>
                        </a:solidFill>
                        <a:latin typeface="Arial"/>
                        <a:cs typeface="Arial"/>
                        <a:sym typeface="Arial"/>
                      </a:rPr>
                      <a:t>Alesha Eisen, the Database Manager</a:t>
                    </a:r>
                    <a:endParaRPr sz="1070" b="1" kern="0" dirty="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8" name="Google Shape;48;p1"/>
                <p:cNvSpPr txBox="1"/>
                <p:nvPr/>
              </p:nvSpPr>
              <p:spPr>
                <a:xfrm>
                  <a:off x="1708139" y="540902"/>
                  <a:ext cx="7784204" cy="7411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>
                    <a:buClr>
                      <a:srgbClr val="000000"/>
                    </a:buClr>
                    <a:buSzPts val="1400"/>
                  </a:pPr>
                  <a:r>
                    <a:rPr lang="en-US" sz="1400" b="1" kern="0" dirty="0">
                      <a:solidFill>
                        <a:srgbClr val="000000"/>
                      </a:solidFill>
                      <a:latin typeface="Arial"/>
                      <a:cs typeface="Arial"/>
                      <a:sym typeface="Arial"/>
                    </a:rPr>
                    <a:t>Big Mountain Resort has 105 trails, and about 350,000 people ski or snowboard where are serviced by 11 lifts, 2 T-bars, and 1 magic carpet for novice skiers. As an additional chair lift has recently been installed, how can we get a better value for ticket price this season?</a:t>
                  </a:r>
                  <a:endParaRPr sz="1400" b="1" kern="0" dirty="0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46" name="Google Shape;46;p1"/>
          <p:cNvSpPr txBox="1">
            <a:spLocks noGrp="1"/>
          </p:cNvSpPr>
          <p:nvPr>
            <p:ph type="title"/>
          </p:nvPr>
        </p:nvSpPr>
        <p:spPr>
          <a:xfrm>
            <a:off x="1527456" y="189591"/>
            <a:ext cx="915496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AU" sz="2000" dirty="0">
                <a:solidFill>
                  <a:srgbClr val="29748D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Problem Statement Worksheet (Hypothesis Formation)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1625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04A08-43DF-6845-BC27-104C823D6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61" y="234864"/>
            <a:ext cx="11725484" cy="552536"/>
          </a:xfrm>
        </p:spPr>
        <p:txBody>
          <a:bodyPr/>
          <a:lstStyle/>
          <a:p>
            <a:r>
              <a:rPr lang="en-US" sz="3200" b="0" dirty="0"/>
              <a:t>Recommendation and key findings</a:t>
            </a:r>
            <a:endParaRPr lang="en-US" sz="32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25E2B0B-7DA1-1745-B168-5D9B706B9A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332138"/>
              </p:ext>
            </p:extLst>
          </p:nvPr>
        </p:nvGraphicFramePr>
        <p:xfrm>
          <a:off x="233261" y="961024"/>
          <a:ext cx="11538192" cy="2430360"/>
        </p:xfrm>
        <a:graphic>
          <a:graphicData uri="http://schemas.openxmlformats.org/drawingml/2006/table">
            <a:tbl>
              <a:tblPr firstCol="1" bandCol="1">
                <a:tableStyleId>{5C22544A-7EE6-4342-B048-85BDC9FD1C3A}</a:tableStyleId>
              </a:tblPr>
              <a:tblGrid>
                <a:gridCol w="2845605">
                  <a:extLst>
                    <a:ext uri="{9D8B030D-6E8A-4147-A177-3AD203B41FA5}">
                      <a16:colId xmlns:a16="http://schemas.microsoft.com/office/drawing/2014/main" val="2830326496"/>
                    </a:ext>
                  </a:extLst>
                </a:gridCol>
                <a:gridCol w="8692587">
                  <a:extLst>
                    <a:ext uri="{9D8B030D-6E8A-4147-A177-3AD203B41FA5}">
                      <a16:colId xmlns:a16="http://schemas.microsoft.com/office/drawing/2014/main" val="2424849123"/>
                    </a:ext>
                  </a:extLst>
                </a:gridCol>
              </a:tblGrid>
              <a:tr h="1226593">
                <a:tc>
                  <a:txBody>
                    <a:bodyPr/>
                    <a:lstStyle/>
                    <a:p>
                      <a:r>
                        <a:rPr lang="en-US" sz="2400" dirty="0"/>
                        <a:t>Recommendation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Increase the vertical drop by adding a run to a point 150 feet lower down with adding 2 acres of snow making coverage.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1904572"/>
                  </a:ext>
                </a:extLst>
              </a:tr>
              <a:tr h="120376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400" dirty="0"/>
                        <a:t>Expected Results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Increase ticket price by $9.90, which is $90.90 in total.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The expected additional revenue is </a:t>
                      </a: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$17,322,717</a:t>
                      </a:r>
                      <a:r>
                        <a:rPr lang="en-US" sz="2000" dirty="0"/>
                        <a:t> over the season.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7044468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96EB588-56A7-A94F-8B8B-225DE3B5B4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4358415"/>
              </p:ext>
            </p:extLst>
          </p:nvPr>
        </p:nvGraphicFramePr>
        <p:xfrm>
          <a:off x="233261" y="4375216"/>
          <a:ext cx="5711820" cy="1920234"/>
        </p:xfrm>
        <a:graphic>
          <a:graphicData uri="http://schemas.openxmlformats.org/drawingml/2006/table">
            <a:tbl>
              <a:tblPr bandCol="1">
                <a:tableStyleId>{5C22544A-7EE6-4342-B048-85BDC9FD1C3A}</a:tableStyleId>
              </a:tblPr>
              <a:tblGrid>
                <a:gridCol w="3910476">
                  <a:extLst>
                    <a:ext uri="{9D8B030D-6E8A-4147-A177-3AD203B41FA5}">
                      <a16:colId xmlns:a16="http://schemas.microsoft.com/office/drawing/2014/main" val="1225487645"/>
                    </a:ext>
                  </a:extLst>
                </a:gridCol>
                <a:gridCol w="1801344">
                  <a:extLst>
                    <a:ext uri="{9D8B030D-6E8A-4147-A177-3AD203B41FA5}">
                      <a16:colId xmlns:a16="http://schemas.microsoft.com/office/drawing/2014/main" val="2469101467"/>
                    </a:ext>
                  </a:extLst>
                </a:gridCol>
              </a:tblGrid>
              <a:tr h="640078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Actual price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$81.00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7122036"/>
                  </a:ext>
                </a:extLst>
              </a:tr>
              <a:tr h="640078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Modelled price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$95.87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0872472"/>
                  </a:ext>
                </a:extLst>
              </a:tr>
              <a:tr h="640078">
                <a:tc>
                  <a:txBody>
                    <a:bodyPr/>
                    <a:lstStyle/>
                    <a:p>
                      <a:pPr algn="l"/>
                      <a:r>
                        <a:rPr lang="en-US" sz="2000" dirty="0"/>
                        <a:t>Mean Absolute Error (MAE)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000" dirty="0"/>
                        <a:t>$10.39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532905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C4FB66C-99FB-1F42-87C0-70A196A57C63}"/>
              </a:ext>
            </a:extLst>
          </p:cNvPr>
          <p:cNvSpPr txBox="1"/>
          <p:nvPr/>
        </p:nvSpPr>
        <p:spPr>
          <a:xfrm>
            <a:off x="233261" y="3913551"/>
            <a:ext cx="4434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&lt;Ticket price for Big Mountain&gt;</a:t>
            </a:r>
          </a:p>
        </p:txBody>
      </p:sp>
    </p:spTree>
    <p:extLst>
      <p:ext uri="{BB962C8B-B14F-4D97-AF65-F5344CB8AC3E}">
        <p14:creationId xmlns:p14="http://schemas.microsoft.com/office/powerpoint/2010/main" val="446571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04A08-43DF-6845-BC27-104C823D6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61" y="234864"/>
            <a:ext cx="11725484" cy="552536"/>
          </a:xfrm>
        </p:spPr>
        <p:txBody>
          <a:bodyPr/>
          <a:lstStyle/>
          <a:p>
            <a:r>
              <a:rPr lang="en-US" sz="3200" b="0" dirty="0"/>
              <a:t>Modeling results and analysis</a:t>
            </a:r>
            <a:endParaRPr lang="en-US" sz="3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1C3A291-E520-1349-90E9-96BE7E72E95F}"/>
              </a:ext>
            </a:extLst>
          </p:cNvPr>
          <p:cNvGrpSpPr/>
          <p:nvPr/>
        </p:nvGrpSpPr>
        <p:grpSpPr>
          <a:xfrm>
            <a:off x="233261" y="1119903"/>
            <a:ext cx="6010952" cy="4828310"/>
            <a:chOff x="233261" y="787399"/>
            <a:chExt cx="6010952" cy="48283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19A45DA-FBE6-4E45-BA5E-CBB012EFC8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3261" y="787399"/>
              <a:ext cx="6010952" cy="482831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4CA15F5-D0E9-0048-A6D0-800AA1953594}"/>
                </a:ext>
              </a:extLst>
            </p:cNvPr>
            <p:cNvSpPr/>
            <p:nvPr/>
          </p:nvSpPr>
          <p:spPr>
            <a:xfrm>
              <a:off x="683491" y="852051"/>
              <a:ext cx="720436" cy="3904676"/>
            </a:xfrm>
            <a:prstGeom prst="rect">
              <a:avLst/>
            </a:prstGeom>
            <a:noFill/>
            <a:ln w="5715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4039AC8-3F04-6B43-A30A-44843A46E2DD}"/>
              </a:ext>
            </a:extLst>
          </p:cNvPr>
          <p:cNvSpPr txBox="1"/>
          <p:nvPr/>
        </p:nvSpPr>
        <p:spPr>
          <a:xfrm>
            <a:off x="6932241" y="1982731"/>
            <a:ext cx="50265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dominant top 4 features affecting ticket prices: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2400" dirty="0" err="1"/>
              <a:t>fastQuads</a:t>
            </a:r>
            <a:endParaRPr lang="en-US" sz="2400" dirty="0"/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2400" dirty="0"/>
              <a:t>Runs</a:t>
            </a:r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2400" dirty="0"/>
              <a:t>Snow </a:t>
            </a:r>
            <a:r>
              <a:rPr lang="en-US" sz="2400" dirty="0" err="1"/>
              <a:t>Making_ac</a:t>
            </a:r>
            <a:endParaRPr lang="en-US" sz="2400" dirty="0"/>
          </a:p>
          <a:p>
            <a:pPr marL="914400" lvl="1" indent="-457200">
              <a:buFont typeface="Wingdings" pitchFamily="2" charset="2"/>
              <a:buChar char="ü"/>
            </a:pPr>
            <a:r>
              <a:rPr lang="en-US" sz="2400" dirty="0" err="1"/>
              <a:t>vertical_drop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11772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DDF2407-10FC-CE4D-B0DD-43F32AA0E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61" y="234864"/>
            <a:ext cx="11725484" cy="544069"/>
          </a:xfrm>
        </p:spPr>
        <p:txBody>
          <a:bodyPr/>
          <a:lstStyle/>
          <a:p>
            <a:r>
              <a:rPr lang="en-US" sz="3200" b="0" dirty="0"/>
              <a:t>Modeling results and analysis</a:t>
            </a:r>
            <a:endParaRPr lang="en-US" sz="32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C4BF5AE-DAB3-1A4F-A85C-F711938DE4F1}"/>
              </a:ext>
            </a:extLst>
          </p:cNvPr>
          <p:cNvGrpSpPr/>
          <p:nvPr/>
        </p:nvGrpSpPr>
        <p:grpSpPr>
          <a:xfrm>
            <a:off x="6285053" y="778933"/>
            <a:ext cx="5673692" cy="5900133"/>
            <a:chOff x="6100797" y="778933"/>
            <a:chExt cx="5857948" cy="5900133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ADACF43-F484-0445-9F5B-43C03D6DEEF6}"/>
                </a:ext>
              </a:extLst>
            </p:cNvPr>
            <p:cNvGrpSpPr/>
            <p:nvPr/>
          </p:nvGrpSpPr>
          <p:grpSpPr>
            <a:xfrm>
              <a:off x="6100797" y="778933"/>
              <a:ext cx="5857948" cy="2844281"/>
              <a:chOff x="4085863" y="778933"/>
              <a:chExt cx="3846306" cy="2568815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B0F58CD-64A7-2C41-A3E6-D4A574F271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085863" y="778933"/>
                <a:ext cx="3846306" cy="2096268"/>
              </a:xfrm>
              <a:prstGeom prst="rect">
                <a:avLst/>
              </a:prstGeom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96DBF4D-9455-7941-9E90-67EFE409CFAA}"/>
                  </a:ext>
                </a:extLst>
              </p:cNvPr>
              <p:cNvSpPr/>
              <p:nvPr/>
            </p:nvSpPr>
            <p:spPr>
              <a:xfrm>
                <a:off x="4085863" y="2875201"/>
                <a:ext cx="3846306" cy="4725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solidFill>
                      <a:schemeClr val="accent6">
                        <a:lumMod val="50000"/>
                      </a:schemeClr>
                    </a:solidFill>
                  </a:rPr>
                  <a:t>Big Mountain compares well for the number of runs. There are some resorts with more, but not many.</a:t>
                </a:r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C1089EB-07E2-FC4A-AF7D-5BEA5ACEA3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00797" y="3815635"/>
              <a:ext cx="5857948" cy="234021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EBD428-EEF1-7543-85A3-4496D9D17D23}"/>
                </a:ext>
              </a:extLst>
            </p:cNvPr>
            <p:cNvSpPr txBox="1"/>
            <p:nvPr/>
          </p:nvSpPr>
          <p:spPr>
            <a:xfrm>
              <a:off x="6100797" y="6155846"/>
              <a:ext cx="58579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Big Mountain is doing well for vertical drop, but there are still quite a few resorts with a greater drop.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F5D94C5-4133-3447-A11B-0AF329FF5EF6}"/>
              </a:ext>
            </a:extLst>
          </p:cNvPr>
          <p:cNvGrpSpPr/>
          <p:nvPr/>
        </p:nvGrpSpPr>
        <p:grpSpPr>
          <a:xfrm>
            <a:off x="233261" y="778934"/>
            <a:ext cx="5669828" cy="5665539"/>
            <a:chOff x="233261" y="778934"/>
            <a:chExt cx="5867536" cy="5665539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00E4074-9B6F-7C4E-A180-3C8B23D05045}"/>
                </a:ext>
              </a:extLst>
            </p:cNvPr>
            <p:cNvGrpSpPr/>
            <p:nvPr/>
          </p:nvGrpSpPr>
          <p:grpSpPr>
            <a:xfrm>
              <a:off x="233261" y="778934"/>
              <a:ext cx="5867536" cy="3059725"/>
              <a:chOff x="233261" y="778934"/>
              <a:chExt cx="3852602" cy="2763393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D4E410D-1603-E244-8DD4-6C951AFD20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3262" y="778934"/>
                <a:ext cx="3852601" cy="2096268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CA7704A-1BCA-BC4D-A225-62C87D5F2389}"/>
                  </a:ext>
                </a:extLst>
              </p:cNvPr>
              <p:cNvSpPr/>
              <p:nvPr/>
            </p:nvSpPr>
            <p:spPr>
              <a:xfrm>
                <a:off x="233261" y="2875202"/>
                <a:ext cx="3852602" cy="6671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b="0" i="0" dirty="0">
                    <a:solidFill>
                      <a:srgbClr val="000000"/>
                    </a:solidFill>
                    <a:effectLst/>
                    <a:latin typeface="Helvetica Neue" panose="02000503000000020004" pitchFamily="2" charset="0"/>
                  </a:rPr>
                  <a:t>Most resorts have no fast quads. Big Mountain has 3, which puts it high up that league table. There are some values much higher, but they are rare.</a:t>
                </a:r>
                <a:endParaRPr lang="en-US" sz="1400" dirty="0"/>
              </a:p>
            </p:txBody>
          </p:sp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1041685-2A37-4A4C-835E-B6742BBA32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3261" y="3815635"/>
              <a:ext cx="5810009" cy="2321061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737F799-88FC-C74D-BCFC-1BB3A9C530FA}"/>
                </a:ext>
              </a:extLst>
            </p:cNvPr>
            <p:cNvSpPr/>
            <p:nvPr/>
          </p:nvSpPr>
          <p:spPr>
            <a:xfrm>
              <a:off x="233261" y="6136696"/>
              <a:ext cx="581000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Big Mountain is very high up the league table of snow making area.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3199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F927F7B-C05F-614B-A0F0-6576A4DC9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61" y="234864"/>
            <a:ext cx="11725484" cy="552536"/>
          </a:xfrm>
        </p:spPr>
        <p:txBody>
          <a:bodyPr/>
          <a:lstStyle/>
          <a:p>
            <a:r>
              <a:rPr lang="en-US" sz="3200" b="0" dirty="0"/>
              <a:t>Modeling results and analysis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821769-1770-AC40-8B75-02EB2350E42A}"/>
              </a:ext>
            </a:extLst>
          </p:cNvPr>
          <p:cNvSpPr txBox="1"/>
          <p:nvPr/>
        </p:nvSpPr>
        <p:spPr>
          <a:xfrm>
            <a:off x="233260" y="787400"/>
            <a:ext cx="11725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Modeling </a:t>
            </a:r>
            <a:r>
              <a:rPr lang="en-US" sz="2000" b="1" dirty="0"/>
              <a:t>scenarios</a:t>
            </a:r>
            <a:endParaRPr lang="en-US" b="1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478D6CE-876C-9443-929C-2459AFD7E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56580"/>
              </p:ext>
            </p:extLst>
          </p:nvPr>
        </p:nvGraphicFramePr>
        <p:xfrm>
          <a:off x="233259" y="1203033"/>
          <a:ext cx="11725485" cy="54235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498">
                  <a:extLst>
                    <a:ext uri="{9D8B030D-6E8A-4147-A177-3AD203B41FA5}">
                      <a16:colId xmlns:a16="http://schemas.microsoft.com/office/drawing/2014/main" val="1604495621"/>
                    </a:ext>
                  </a:extLst>
                </a:gridCol>
                <a:gridCol w="5879939">
                  <a:extLst>
                    <a:ext uri="{9D8B030D-6E8A-4147-A177-3AD203B41FA5}">
                      <a16:colId xmlns:a16="http://schemas.microsoft.com/office/drawing/2014/main" val="3236365711"/>
                    </a:ext>
                  </a:extLst>
                </a:gridCol>
                <a:gridCol w="5419048">
                  <a:extLst>
                    <a:ext uri="{9D8B030D-6E8A-4147-A177-3AD203B41FA5}">
                      <a16:colId xmlns:a16="http://schemas.microsoft.com/office/drawing/2014/main" val="1047261115"/>
                    </a:ext>
                  </a:extLst>
                </a:gridCol>
              </a:tblGrid>
              <a:tr h="56789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#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Description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Analysis Result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3851869"/>
                  </a:ext>
                </a:extLst>
              </a:tr>
              <a:tr h="126654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Permanently closing down up to 10 of the least used runs.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This doesn't impact any other resort statistics.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Closing 1 run makes no difference.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Closing 2 reduces $0.4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Closing 3/4/5 reduces $0.7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Closing more leads to a large drop.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0437608"/>
                  </a:ext>
                </a:extLst>
              </a:tr>
              <a:tr h="121534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Increase the vertical drop by adding a run to a point 150 feet lower down without additional snow making coverage.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However, it requires the installation of an additional chair lift to bring skiers back up.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Increase ticket price by $8.61, which is 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$89.61 in total.</a:t>
                      </a:r>
                      <a:endParaRPr lang="en-US" sz="16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The expected additional revenue is $15,065,471 over the season.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5211257"/>
                  </a:ext>
                </a:extLst>
              </a:tr>
              <a:tr h="123849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Same as number 2, but adding 2 acres of snow making cover.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Increase ticket price by $9.90, which is $90.90 in total.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The expected additional revenue is 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$17,322,717</a:t>
                      </a:r>
                      <a:r>
                        <a:rPr lang="en-US" sz="1600" dirty="0"/>
                        <a:t> over the season.</a:t>
                      </a:r>
                      <a:endParaRPr lang="en-US" sz="1600" b="0" i="0" u="none" strike="noStrike" cap="none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6180167"/>
                  </a:ext>
                </a:extLst>
              </a:tr>
              <a:tr h="113528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Increase the longest run by 0.2 mile to boast 3.5 miles length, requiring an additional snow making coverage of 4 acres.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No difference whatsoever.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24754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0208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04A08-43DF-6845-BC27-104C823D6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261" y="234864"/>
            <a:ext cx="11725484" cy="544069"/>
          </a:xfrm>
        </p:spPr>
        <p:txBody>
          <a:bodyPr/>
          <a:lstStyle/>
          <a:p>
            <a:r>
              <a:rPr lang="en-US" sz="3200" b="0" dirty="0"/>
              <a:t>Summary and conclusion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0A1FF8-2C12-AA49-BD2B-FE04F7B8F17E}"/>
              </a:ext>
            </a:extLst>
          </p:cNvPr>
          <p:cNvSpPr txBox="1"/>
          <p:nvPr/>
        </p:nvSpPr>
        <p:spPr>
          <a:xfrm>
            <a:off x="233261" y="778934"/>
            <a:ext cx="1151504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Target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Finding a better value for ticket 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Assumption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expected visitors is 350,000 over the season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They ski for five days on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Analysis result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dominant top 4 features: </a:t>
            </a:r>
            <a:r>
              <a:rPr lang="en-US" dirty="0" err="1"/>
              <a:t>FastQuads</a:t>
            </a:r>
            <a:r>
              <a:rPr lang="en-US" dirty="0"/>
              <a:t> / Runs / Snow </a:t>
            </a:r>
            <a:r>
              <a:rPr lang="en-US" dirty="0" err="1"/>
              <a:t>Making_ac</a:t>
            </a:r>
            <a:r>
              <a:rPr lang="en-US" dirty="0"/>
              <a:t> / </a:t>
            </a:r>
            <a:r>
              <a:rPr lang="en-US" dirty="0" err="1"/>
              <a:t>Vertical_drop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Recommendation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Increase the vertical drop by adding a run to a point 150 feet lower down with adding 2 acres of snow making coverage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Expected result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Increase ticket price by $9.90, which will be $90.90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expected additional revenue is $17,322,717 over the season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Limitations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installation of an additional chair lift is required to bring skiers back 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Installation and operating cost including maintenance for the additional chair lift were not provided/considered in this scenario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current ticket price of Big Mountain is already higher than the average in nationwide, and the most expensive among the resorts in Montana state</a:t>
            </a:r>
          </a:p>
        </p:txBody>
      </p:sp>
    </p:spTree>
    <p:extLst>
      <p:ext uri="{BB962C8B-B14F-4D97-AF65-F5344CB8AC3E}">
        <p14:creationId xmlns:p14="http://schemas.microsoft.com/office/powerpoint/2010/main" val="3572009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ynergy_CF_YNR002">
  <a:themeElements>
    <a:clrScheme name="Current">
      <a:dk1>
        <a:srgbClr val="002C46"/>
      </a:dk1>
      <a:lt1>
        <a:srgbClr val="FFFFFF"/>
      </a:lt1>
      <a:dk2>
        <a:srgbClr val="FBC14E"/>
      </a:dk2>
      <a:lt2>
        <a:srgbClr val="879C16"/>
      </a:lt2>
      <a:accent1>
        <a:srgbClr val="99AABE"/>
      </a:accent1>
      <a:accent2>
        <a:srgbClr val="406085"/>
      </a:accent2>
      <a:accent3>
        <a:srgbClr val="002C46"/>
      </a:accent3>
      <a:accent4>
        <a:srgbClr val="FBC14E"/>
      </a:accent4>
      <a:accent5>
        <a:srgbClr val="379BBD"/>
      </a:accent5>
      <a:accent6>
        <a:srgbClr val="808080"/>
      </a:accent6>
      <a:hlink>
        <a:srgbClr val="002C46"/>
      </a:hlink>
      <a:folHlink>
        <a:srgbClr val="FBC14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1094</Words>
  <Application>Microsoft Macintosh PowerPoint</Application>
  <PresentationFormat>Widescreen</PresentationFormat>
  <Paragraphs>114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Quattrocento Sans</vt:lpstr>
      <vt:lpstr>Arial</vt:lpstr>
      <vt:lpstr>Calibri</vt:lpstr>
      <vt:lpstr>Calibri Light</vt:lpstr>
      <vt:lpstr>Helvetica Neue</vt:lpstr>
      <vt:lpstr>Wingdings</vt:lpstr>
      <vt:lpstr>Office Theme</vt:lpstr>
      <vt:lpstr>Synergy_CF_YNR002</vt:lpstr>
      <vt:lpstr>Guided Capstone Project</vt:lpstr>
      <vt:lpstr>Problem Statement Worksheet (Hypothesis Formation)</vt:lpstr>
      <vt:lpstr>Recommendation and key findings</vt:lpstr>
      <vt:lpstr>Modeling results and analysis</vt:lpstr>
      <vt:lpstr>Modeling results and analysis</vt:lpstr>
      <vt:lpstr>Modeling results and analysis</vt:lpstr>
      <vt:lpstr>Summary and 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Johnny Chung</dc:creator>
  <cp:lastModifiedBy>Johnny Chung</cp:lastModifiedBy>
  <cp:revision>28</cp:revision>
  <dcterms:created xsi:type="dcterms:W3CDTF">2020-12-15T07:11:53Z</dcterms:created>
  <dcterms:modified xsi:type="dcterms:W3CDTF">2020-12-15T11:04:50Z</dcterms:modified>
</cp:coreProperties>
</file>

<file path=docProps/thumbnail.jpeg>
</file>